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3671447-E88C-F648-9C89-4A489CBC7F99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ssell Jarvis (Student)" initials="RJ(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444"/>
    <p:restoredTop sz="94669"/>
  </p:normalViewPr>
  <p:slideViewPr>
    <p:cSldViewPr snapToGrid="0" snapToObjects="1">
      <p:cViewPr>
        <p:scale>
          <a:sx n="55" d="100"/>
          <a:sy n="55" d="100"/>
        </p:scale>
        <p:origin x="-1184" y="-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10T19:51:30.734" idx="1">
    <p:pos x="13600" y="4642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D4A2-A23C-454F-A321-A84D0DB43604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46881-4647-9E4B-AAF7-003B79D72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comments" Target="../comments/comment1.xm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eg"/><Relationship Id="rId14" Type="http://schemas.openxmlformats.org/officeDocument/2006/relationships/image" Target="../media/image13.jpg"/><Relationship Id="rId15" Type="http://schemas.openxmlformats.org/officeDocument/2006/relationships/image" Target="../media/image14.tiff"/><Relationship Id="rId16" Type="http://schemas.openxmlformats.org/officeDocument/2006/relationships/image" Target="../media/image15.png"/><Relationship Id="rId17" Type="http://schemas.openxmlformats.org/officeDocument/2006/relationships/image" Target="../media/image16.tiff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tx1">
                <a:lumMod val="65000"/>
                <a:lumOff val="35000"/>
              </a:schemeClr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00" y="0"/>
            <a:ext cx="32905700" cy="568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66"/>
          <p:cNvSpPr txBox="1">
            <a:spLocks/>
          </p:cNvSpPr>
          <p:nvPr/>
        </p:nvSpPr>
        <p:spPr>
          <a:xfrm>
            <a:off x="882177" y="749085"/>
            <a:ext cx="31162978" cy="1637973"/>
          </a:xfrm>
          <a:prstGeom prst="rect">
            <a:avLst/>
          </a:prstGeom>
        </p:spPr>
        <p:txBody>
          <a:bodyPr>
            <a:noAutofit/>
          </a:bodyPr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ARALLEL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M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ODEL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PTIMIZATION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GAINST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XPERIMENTAL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D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ATA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W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ITH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N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EURON</a:t>
            </a:r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5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NIT</a:t>
            </a:r>
            <a:endParaRPr lang="en-US" sz="5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 Placeholder 464"/>
          <p:cNvSpPr txBox="1">
            <a:spLocks/>
          </p:cNvSpPr>
          <p:nvPr/>
        </p:nvSpPr>
        <p:spPr>
          <a:xfrm>
            <a:off x="882177" y="2689366"/>
            <a:ext cx="31998968" cy="2960954"/>
          </a:xfrm>
          <a:prstGeom prst="rect">
            <a:avLst/>
          </a:prstGeom>
        </p:spPr>
        <p:txBody>
          <a:bodyPr>
            <a:noAutofit/>
          </a:bodyPr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i="1" dirty="0" smtClean="0">
                <a:solidFill>
                  <a:srgbClr val="FFFFFF"/>
                </a:solidFill>
                <a:latin typeface="Arial"/>
                <a:cs typeface="Arial"/>
              </a:rPr>
              <a:t>Laboratory for Informatics and Computation in Open Neuroscience</a:t>
            </a:r>
          </a:p>
          <a:p>
            <a:pPr marL="0" indent="0">
              <a:buNone/>
            </a:pPr>
            <a:r>
              <a:rPr lang="en-US" sz="4400" i="1" dirty="0" smtClean="0">
                <a:solidFill>
                  <a:srgbClr val="FFFFFF"/>
                </a:solidFill>
                <a:latin typeface="Arial"/>
                <a:cs typeface="Arial"/>
              </a:rPr>
              <a:t>Arizona State University</a:t>
            </a:r>
          </a:p>
        </p:txBody>
      </p:sp>
      <p:sp>
        <p:nvSpPr>
          <p:cNvPr id="7" name="Text Placeholder 465"/>
          <p:cNvSpPr txBox="1">
            <a:spLocks/>
          </p:cNvSpPr>
          <p:nvPr/>
        </p:nvSpPr>
        <p:spPr>
          <a:xfrm>
            <a:off x="882177" y="1725521"/>
            <a:ext cx="20481285" cy="1139031"/>
          </a:xfrm>
          <a:prstGeom prst="rect">
            <a:avLst/>
          </a:prstGeom>
        </p:spPr>
        <p:txBody>
          <a:bodyPr>
            <a:noAutofit/>
          </a:bodyPr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smtClean="0">
                <a:solidFill>
                  <a:srgbClr val="FFFFFF"/>
                </a:solidFill>
                <a:latin typeface="Arial"/>
                <a:cs typeface="Arial"/>
              </a:rPr>
              <a:t>Russell Jarrod Jarvis, Richard C. Gerkin, Sharon M. Crook</a:t>
            </a:r>
            <a:endParaRPr lang="en-US" sz="5400" baseline="30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logo_rgb-m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0" y="1340456"/>
            <a:ext cx="6569069" cy="3875557"/>
          </a:xfrm>
          <a:prstGeom prst="rect">
            <a:avLst/>
          </a:prstGeom>
        </p:spPr>
      </p:pic>
      <p:sp>
        <p:nvSpPr>
          <p:cNvPr id="9" name="Text Placeholder 464"/>
          <p:cNvSpPr txBox="1">
            <a:spLocks/>
          </p:cNvSpPr>
          <p:nvPr/>
        </p:nvSpPr>
        <p:spPr>
          <a:xfrm>
            <a:off x="24973947" y="4311714"/>
            <a:ext cx="8071453" cy="1617368"/>
          </a:xfrm>
          <a:prstGeom prst="rect">
            <a:avLst/>
          </a:prstGeom>
        </p:spPr>
        <p:txBody>
          <a:bodyPr>
            <a:noAutofit/>
          </a:bodyPr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smtClean="0">
                <a:solidFill>
                  <a:srgbClr val="FFFFFF"/>
                </a:solidFill>
                <a:latin typeface="Arial"/>
                <a:cs typeface="Arial"/>
              </a:rPr>
              <a:t>http://</a:t>
            </a:r>
            <a:r>
              <a:rPr lang="en-US" sz="5400" dirty="0" err="1" smtClean="0">
                <a:solidFill>
                  <a:srgbClr val="FFFFFF"/>
                </a:solidFill>
                <a:latin typeface="Arial"/>
                <a:cs typeface="Arial"/>
              </a:rPr>
              <a:t>iconlab.asu.edu</a:t>
            </a:r>
            <a:endParaRPr lang="en-US" sz="54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7086" y="5641030"/>
            <a:ext cx="33484457" cy="47672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11688" y="6665702"/>
            <a:ext cx="10052050" cy="36545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kern="1200" dirty="0"/>
          </a:p>
        </p:txBody>
      </p:sp>
      <p:sp>
        <p:nvSpPr>
          <p:cNvPr id="12" name="Text Placeholder 449"/>
          <p:cNvSpPr txBox="1">
            <a:spLocks/>
          </p:cNvSpPr>
          <p:nvPr/>
        </p:nvSpPr>
        <p:spPr>
          <a:xfrm>
            <a:off x="972350" y="7170153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MODEL VALIDATION</a:t>
            </a:r>
            <a:endParaRPr lang="en-US" sz="3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 Placeholder 448"/>
          <p:cNvSpPr txBox="1">
            <a:spLocks/>
          </p:cNvSpPr>
          <p:nvPr/>
        </p:nvSpPr>
        <p:spPr>
          <a:xfrm>
            <a:off x="1106137" y="7208393"/>
            <a:ext cx="9707940" cy="3961951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l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Scientific insight is well-served by the discovery and optimization of abstract neuron models that can reproduce experimental findings.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We have developed a model validation framework, </a:t>
            </a:r>
            <a:r>
              <a:rPr lang="en-US" sz="2600" i="1" dirty="0" smtClean="0">
                <a:solidFill>
                  <a:srgbClr val="000000"/>
                </a:solidFill>
                <a:latin typeface="Arial"/>
                <a:cs typeface="Arial"/>
              </a:rPr>
              <a:t>NeuronUnit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, that employs suites of “tests” that evaluate model results against experimental data, a formalization of the scientific method [1]. </a:t>
            </a:r>
            <a:endParaRPr lang="en-US" sz="2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478067" y="6503319"/>
            <a:ext cx="10052050" cy="365322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2031265" y="6427504"/>
            <a:ext cx="10052050" cy="365322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23" name="Text Placeholder 449"/>
          <p:cNvSpPr txBox="1">
            <a:spLocks/>
          </p:cNvSpPr>
          <p:nvPr/>
        </p:nvSpPr>
        <p:spPr>
          <a:xfrm>
            <a:off x="21922881" y="32283223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EFERENCES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Text Placeholder 462"/>
          <p:cNvSpPr txBox="1">
            <a:spLocks/>
          </p:cNvSpPr>
          <p:nvPr/>
        </p:nvSpPr>
        <p:spPr>
          <a:xfrm>
            <a:off x="22322017" y="39690171"/>
            <a:ext cx="9368399" cy="1212021"/>
          </a:xfrm>
          <a:prstGeom prst="rect">
            <a:avLst/>
          </a:prstGeom>
        </p:spPr>
        <p:txBody>
          <a:bodyPr/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Arial"/>
                <a:cs typeface="Arial"/>
              </a:rPr>
              <a:t>This work was supported in part by grant R01EB021711 from the National Institute of Biomedical Imaging and Bioengineering and by grant R01MH106674 from the National Institutes of Mental Health.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5" name="Text Placeholder 460"/>
          <p:cNvSpPr txBox="1">
            <a:spLocks/>
          </p:cNvSpPr>
          <p:nvPr/>
        </p:nvSpPr>
        <p:spPr>
          <a:xfrm>
            <a:off x="22259141" y="33457787"/>
            <a:ext cx="9241858" cy="7269306"/>
          </a:xfrm>
          <a:prstGeom prst="rect">
            <a:avLst/>
          </a:prstGeom>
        </p:spPr>
        <p:txBody>
          <a:bodyPr/>
          <a:lstStyle>
            <a:lvl1pPr marL="1645920" indent="-164592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0" indent="-137160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2194560" rtl="0" eaLnBrk="1" latinLnBrk="0" hangingPunct="1">
              <a:spcBef>
                <a:spcPct val="20000"/>
              </a:spcBef>
              <a:buFont typeface="Arial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2194560" rtl="0" eaLnBrk="1" latinLnBrk="0" hangingPunct="1">
              <a:spcBef>
                <a:spcPct val="20000"/>
              </a:spcBef>
              <a:buFont typeface="Arial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Sarma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GP, Jacobs TW, Watts MD,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Ghayoomie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SV, Larson SD, Gerkin RC: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Unit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testing, model validation, and biological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simulation.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F1000Research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5, 2016, 10.12688/f1000research.9315.1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/>
                <a:cs typeface="Arial"/>
              </a:rPr>
              <a:t>Izhikevich EM: </a:t>
            </a:r>
            <a:r>
              <a:rPr lang="en-US" sz="2000" b="1" dirty="0">
                <a:latin typeface="Arial"/>
                <a:cs typeface="Arial"/>
              </a:rPr>
              <a:t>Dynamical Systems in Neuroscience. </a:t>
            </a:r>
            <a:r>
              <a:rPr lang="en-US" sz="2000" dirty="0">
                <a:latin typeface="Arial"/>
                <a:cs typeface="Arial"/>
              </a:rPr>
              <a:t>MIT Press, 2007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Gleeson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P, Crook S, Cannon R, Hines M, Billings G,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Farinella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M, Morse TM,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Davision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A, Ray S,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Bhalla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U, Barnes SR,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Dimitrova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YD, Silver RA: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NeuroML: a simulator-independent language for describing data-driving models of neurons and networks with a high degree of biological realism.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i="1" dirty="0" err="1">
                <a:latin typeface="Arial" charset="0"/>
                <a:ea typeface="Arial" charset="0"/>
                <a:cs typeface="Arial" charset="0"/>
              </a:rPr>
              <a:t>PLoS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 Computational Biology,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2010, 6: e1000815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Tripathy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SJ,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Savitskaya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J, Burton SD, Urban NN, Gerkin RC: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NeuroElectro: a window to the world’s neuron electrophysiology data.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Frontiers in Neuroinformatics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2014, 8:40.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Website: 2015 Allen Institute for Brain Science,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Allen Cell Types Database.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http://celltypes.brain-map.org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6" name="Picture 25" descr="NIH_Master_Logo_2Color-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641" y="41384195"/>
            <a:ext cx="5882230" cy="906844"/>
          </a:xfrm>
          <a:prstGeom prst="rect">
            <a:avLst/>
          </a:prstGeom>
        </p:spPr>
      </p:pic>
      <p:sp>
        <p:nvSpPr>
          <p:cNvPr id="27" name="Text Placeholder 449"/>
          <p:cNvSpPr txBox="1">
            <a:spLocks/>
          </p:cNvSpPr>
          <p:nvPr/>
        </p:nvSpPr>
        <p:spPr>
          <a:xfrm>
            <a:off x="21971564" y="38454123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ACKNOWLEDGEMENTS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Text Placeholder 449"/>
          <p:cNvSpPr txBox="1">
            <a:spLocks/>
          </p:cNvSpPr>
          <p:nvPr/>
        </p:nvSpPr>
        <p:spPr>
          <a:xfrm>
            <a:off x="11542871" y="7093288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RESULTS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7027" y="15594557"/>
            <a:ext cx="9026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Using this framework, model 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parameters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can be 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varied in order to fit experimental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data, where NeuronUnit tests provide an evaluation of fitness.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o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scale such tests to a wide variety of biological neuron types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and a range of model classes, </a:t>
            </a:r>
            <a:r>
              <a:rPr lang="en-US" sz="2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computationally efficient techniques for test-driven </a:t>
            </a:r>
            <a:r>
              <a:rPr lang="en-US" sz="2600" b="1" u="sng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model optimization</a:t>
            </a:r>
            <a:r>
              <a:rPr lang="en-US" sz="2600" b="1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are </a:t>
            </a:r>
            <a:r>
              <a:rPr lang="en-US" sz="2600" b="1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needed.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Here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e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use parallel genetic algorithms to efficiently sample a large model parameter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space in the context of NeuronUnit testing of models. 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 Placeholder 449"/>
          <p:cNvSpPr txBox="1">
            <a:spLocks/>
          </p:cNvSpPr>
          <p:nvPr/>
        </p:nvSpPr>
        <p:spPr>
          <a:xfrm>
            <a:off x="1041109" y="14722004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MODEL FITTING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499" y="29563071"/>
            <a:ext cx="3849777" cy="7554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56329" y="10821587"/>
            <a:ext cx="453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neuronunit.scidash.org</a:t>
            </a:r>
            <a:endParaRPr lang="en-US" sz="2800" dirty="0"/>
          </a:p>
        </p:txBody>
      </p:sp>
      <p:pic>
        <p:nvPicPr>
          <p:cNvPr id="29" name="Picture 28" descr="figure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7" y="23831965"/>
            <a:ext cx="9702080" cy="12229135"/>
          </a:xfrm>
          <a:prstGeom prst="rect">
            <a:avLst/>
          </a:prstGeom>
        </p:spPr>
      </p:pic>
      <p:pic>
        <p:nvPicPr>
          <p:cNvPr id="31" name="Picture 30" descr="Screen Shot 2016-05-16 at 7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03" y="20628734"/>
            <a:ext cx="9873147" cy="1757585"/>
          </a:xfrm>
          <a:prstGeom prst="rect">
            <a:avLst/>
          </a:prstGeom>
        </p:spPr>
      </p:pic>
      <p:sp>
        <p:nvSpPr>
          <p:cNvPr id="32" name="Text Placeholder 449"/>
          <p:cNvSpPr txBox="1">
            <a:spLocks/>
          </p:cNvSpPr>
          <p:nvPr/>
        </p:nvSpPr>
        <p:spPr>
          <a:xfrm>
            <a:off x="798952" y="19937769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EXAMPLES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0" name="Text Placeholder 448"/>
          <p:cNvSpPr txBox="1">
            <a:spLocks/>
          </p:cNvSpPr>
          <p:nvPr/>
        </p:nvSpPr>
        <p:spPr>
          <a:xfrm>
            <a:off x="966803" y="22298027"/>
            <a:ext cx="9986607" cy="1876469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l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e demonstrate this approach with validation against experimental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data for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one type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of reduced neuron model -- the Izhikevich model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[2]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.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This model is capable of reproducing a large number of cell behaviors by varying model parameters.</a:t>
            </a:r>
            <a:endParaRPr lang="en-US" sz="2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4155" y="36791064"/>
            <a:ext cx="91652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odels are described in </a:t>
            </a:r>
            <a:r>
              <a:rPr lang="en-US" sz="2600" i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NeuroML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 -- </a:t>
            </a:r>
            <a:r>
              <a:rPr lang="en-US" sz="260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an implementation agnostic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, modular, model description language, which facilitates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reproducibility and exchange of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neuroscience models and their components.</a:t>
            </a:r>
            <a:endParaRPr lang="en-US" sz="2600" dirty="0"/>
          </a:p>
        </p:txBody>
      </p:sp>
      <p:sp>
        <p:nvSpPr>
          <p:cNvPr id="34" name="TextBox 33"/>
          <p:cNvSpPr txBox="1"/>
          <p:nvPr/>
        </p:nvSpPr>
        <p:spPr>
          <a:xfrm>
            <a:off x="22423585" y="8067008"/>
            <a:ext cx="9165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Initial acquisitions of paired parameter cross sections in the parameter parameter space hyper volume show that the error surface has several minima, thus warranting </a:t>
            </a:r>
            <a:r>
              <a:rPr lang="en-US" sz="260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a genetic algorithm approach. </a:t>
            </a:r>
            <a:endParaRPr lang="en-US" sz="2600" dirty="0" smtClean="0">
              <a:solidFill>
                <a:srgbClr val="282828"/>
              </a:solidFill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For a single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model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class and biological neuron type, we obtained an error surface via a Non-Dominated Sort Genetic Algorithm (NSGA), corresponding to plausible subsets of candidate parameter values that respect intrinsic biological diversity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7" name="Picture 36" descr="Screen Shot 2016-05-02 at 8.3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66" y="7756849"/>
            <a:ext cx="8164634" cy="3739008"/>
          </a:xfrm>
          <a:prstGeom prst="rect">
            <a:avLst/>
          </a:prstGeom>
        </p:spPr>
      </p:pic>
      <p:sp>
        <p:nvSpPr>
          <p:cNvPr id="39" name="Text Placeholder 448"/>
          <p:cNvSpPr txBox="1">
            <a:spLocks/>
          </p:cNvSpPr>
          <p:nvPr/>
        </p:nvSpPr>
        <p:spPr>
          <a:xfrm>
            <a:off x="1008276" y="39420542"/>
            <a:ext cx="10114543" cy="363608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l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odel parameters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simulation protocols are manipulated using NeuronUnit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to create simulations of instantiated Izhikevich model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neurons. We employ </a:t>
            </a:r>
            <a:r>
              <a:rPr lang="en-US" sz="2600" i="1" dirty="0" smtClean="0">
                <a:solidFill>
                  <a:srgbClr val="000000"/>
                </a:solidFill>
                <a:latin typeface="Arial"/>
                <a:cs typeface="Arial"/>
              </a:rPr>
              <a:t>jNeuroML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to automatically generate and run simulation code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cs typeface="Arial"/>
              </a:rPr>
              <a:t>[3]. </a:t>
            </a:r>
            <a:endParaRPr lang="en-US" sz="2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89948" y="38635712"/>
            <a:ext cx="79188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&lt;izhikevich2007Cell  </a:t>
            </a:r>
            <a:r>
              <a:rPr lang="en-US" sz="2400" dirty="0" smtClean="0">
                <a:latin typeface="Times New Roman"/>
                <a:cs typeface="Times New Roman"/>
              </a:rPr>
              <a:t>  id</a:t>
            </a:r>
            <a:r>
              <a:rPr lang="en-US" sz="2400" dirty="0">
                <a:latin typeface="Times New Roman"/>
                <a:cs typeface="Times New Roman"/>
              </a:rPr>
              <a:t>= “</a:t>
            </a:r>
            <a:r>
              <a:rPr lang="en-US" sz="2400" dirty="0" err="1">
                <a:latin typeface="Times New Roman"/>
                <a:cs typeface="Times New Roman"/>
              </a:rPr>
              <a:t>my_cell_model</a:t>
            </a:r>
            <a:r>
              <a:rPr lang="en-US" sz="2400" dirty="0">
                <a:latin typeface="Times New Roman"/>
                <a:cs typeface="Times New Roman"/>
              </a:rPr>
              <a:t>”  v0 = “-60mV”  C= “100pF”  k= “0.7nS_per_mV” </a:t>
            </a:r>
            <a:r>
              <a:rPr lang="en-US" sz="2400" dirty="0" err="1">
                <a:latin typeface="Times New Roman"/>
                <a:cs typeface="Times New Roman"/>
              </a:rPr>
              <a:t>vr</a:t>
            </a:r>
            <a:r>
              <a:rPr lang="en-US" sz="2400" dirty="0">
                <a:latin typeface="Times New Roman"/>
                <a:cs typeface="Times New Roman"/>
              </a:rPr>
              <a:t>= “-55mV” 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vt</a:t>
            </a:r>
            <a:r>
              <a:rPr lang="en-US" sz="2400" dirty="0" smtClean="0">
                <a:latin typeface="Times New Roman"/>
                <a:cs typeface="Times New Roman"/>
              </a:rPr>
              <a:t>= “-40mV” </a:t>
            </a:r>
            <a:r>
              <a:rPr lang="en-US" sz="2400" dirty="0" err="1" smtClean="0">
                <a:latin typeface="Times New Roman"/>
                <a:cs typeface="Times New Roman"/>
              </a:rPr>
              <a:t>vpeak</a:t>
            </a:r>
            <a:r>
              <a:rPr lang="en-US" sz="2400" dirty="0">
                <a:latin typeface="Times New Roman"/>
                <a:cs typeface="Times New Roman"/>
              </a:rPr>
              <a:t>= “35mV”  a= “0.03per_ms”  b= “-2nS” c= “-50mV” d= “100pA” /&gt;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037" y="29536035"/>
            <a:ext cx="3134578" cy="962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756329" y="36137039"/>
            <a:ext cx="2972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neuroml.org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11" y="11495857"/>
            <a:ext cx="7627556" cy="2480202"/>
          </a:xfrm>
          <a:prstGeom prst="rect">
            <a:avLst/>
          </a:prstGeom>
        </p:spPr>
      </p:pic>
      <p:pic>
        <p:nvPicPr>
          <p:cNvPr id="35" name="Picture 34" descr="Screen Shot 2016-05-15 at 10.25.3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455" y="11780911"/>
            <a:ext cx="4838852" cy="41551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111480" y="11895639"/>
            <a:ext cx="40004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demonstrate the efficiency of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our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approach for a variety of model types, testing against experimental data from both </a:t>
            </a:r>
            <a:r>
              <a:rPr lang="en-US" sz="2600" dirty="0" err="1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NeuroElectro.org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 [4]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and the Allen Institute Cell Types </a:t>
            </a:r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database [5]. 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99860" y="16548664"/>
            <a:ext cx="9263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Optimization relies on </a:t>
            </a:r>
            <a:r>
              <a:rPr lang="en-US" sz="2600" dirty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the Distributed Evolutionary Algorithm in Python (DEAP) library</a:t>
            </a:r>
            <a:r>
              <a:rPr lang="en-US" sz="260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87" y="17980528"/>
            <a:ext cx="8987509" cy="6419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16" y="30753866"/>
            <a:ext cx="2313456" cy="13659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481" y="31001351"/>
            <a:ext cx="1338815" cy="117146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334" y="31077840"/>
            <a:ext cx="2176446" cy="11910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41891" y="30945877"/>
            <a:ext cx="1418653" cy="1322155"/>
          </a:xfrm>
          <a:prstGeom prst="rect">
            <a:avLst/>
          </a:prstGeom>
        </p:spPr>
      </p:pic>
      <p:sp>
        <p:nvSpPr>
          <p:cNvPr id="188" name="Shape 229"/>
          <p:cNvSpPr txBox="1"/>
          <p:nvPr/>
        </p:nvSpPr>
        <p:spPr>
          <a:xfrm>
            <a:off x="16293696" y="25144155"/>
            <a:ext cx="3630000" cy="3000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002060"/>
                </a:solidFill>
              </a:rPr>
              <a:t>*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224" name="Shape 266"/>
          <p:cNvSpPr txBox="1"/>
          <p:nvPr/>
        </p:nvSpPr>
        <p:spPr>
          <a:xfrm>
            <a:off x="20440336" y="28712197"/>
            <a:ext cx="955500" cy="31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endParaRPr lang="en" sz="1000" dirty="0"/>
          </a:p>
        </p:txBody>
      </p:sp>
      <p:sp>
        <p:nvSpPr>
          <p:cNvPr id="231" name="Shape 273"/>
          <p:cNvSpPr txBox="1"/>
          <p:nvPr/>
        </p:nvSpPr>
        <p:spPr>
          <a:xfrm>
            <a:off x="14483205" y="31126497"/>
            <a:ext cx="4137900" cy="48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499" y="15850650"/>
            <a:ext cx="9389778" cy="8021590"/>
          </a:xfrm>
          <a:prstGeom prst="rect">
            <a:avLst/>
          </a:prstGeom>
        </p:spPr>
      </p:pic>
      <p:grpSp>
        <p:nvGrpSpPr>
          <p:cNvPr id="272" name="Group 271"/>
          <p:cNvGrpSpPr/>
          <p:nvPr/>
        </p:nvGrpSpPr>
        <p:grpSpPr>
          <a:xfrm>
            <a:off x="-1358152" y="658907"/>
            <a:ext cx="11255188" cy="4693022"/>
            <a:chOff x="339106" y="1236138"/>
            <a:chExt cx="9195681" cy="3229800"/>
          </a:xfrm>
        </p:grpSpPr>
        <p:sp>
          <p:nvSpPr>
            <p:cNvPr id="273" name="Shape 228"/>
            <p:cNvSpPr txBox="1"/>
            <p:nvPr/>
          </p:nvSpPr>
          <p:spPr>
            <a:xfrm>
              <a:off x="339106" y="1465938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12 spikes</a:t>
              </a:r>
            </a:p>
          </p:txBody>
        </p:sp>
        <p:sp>
          <p:nvSpPr>
            <p:cNvPr id="274" name="Shape 229"/>
            <p:cNvSpPr txBox="1"/>
            <p:nvPr/>
          </p:nvSpPr>
          <p:spPr>
            <a:xfrm>
              <a:off x="339106" y="1236138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solidFill>
                    <a:schemeClr val="dk1"/>
                  </a:solidFill>
                </a:rPr>
                <a:t>4 spikes</a:t>
              </a:r>
            </a:p>
          </p:txBody>
        </p:sp>
        <p:sp>
          <p:nvSpPr>
            <p:cNvPr id="275" name="Shape 231"/>
            <p:cNvSpPr/>
            <p:nvPr/>
          </p:nvSpPr>
          <p:spPr>
            <a:xfrm>
              <a:off x="1149356" y="16987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32"/>
            <p:cNvSpPr/>
            <p:nvPr/>
          </p:nvSpPr>
          <p:spPr>
            <a:xfrm>
              <a:off x="1149356" y="146728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33"/>
            <p:cNvSpPr/>
            <p:nvPr/>
          </p:nvSpPr>
          <p:spPr>
            <a:xfrm>
              <a:off x="1149356" y="1908764"/>
              <a:ext cx="905100" cy="25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34"/>
            <p:cNvSpPr/>
            <p:nvPr/>
          </p:nvSpPr>
          <p:spPr>
            <a:xfrm>
              <a:off x="1149356" y="21664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  </a:t>
              </a:r>
              <a:r>
                <a:rPr lang="en" sz="800" dirty="0" smtClean="0"/>
                <a:t>116.66pA</a:t>
              </a:r>
              <a:endParaRPr lang="en" sz="800" dirty="0"/>
            </a:p>
          </p:txBody>
        </p:sp>
        <p:sp>
          <p:nvSpPr>
            <p:cNvPr id="279" name="Shape 235"/>
            <p:cNvSpPr/>
            <p:nvPr/>
          </p:nvSpPr>
          <p:spPr>
            <a:xfrm>
              <a:off x="1149356" y="23914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-US" sz="800" dirty="0" smtClean="0">
                  <a:solidFill>
                    <a:schemeClr val="dk1"/>
                  </a:solidFill>
                </a:rPr>
                <a:t>    </a:t>
              </a:r>
              <a:r>
                <a:rPr lang="en" sz="800" dirty="0" smtClean="0">
                  <a:solidFill>
                    <a:schemeClr val="dk1"/>
                  </a:solidFill>
                </a:rPr>
                <a:t>Sub-firing</a:t>
              </a:r>
              <a:endParaRPr lang="en" sz="800" dirty="0">
                <a:solidFill>
                  <a:schemeClr val="dk1"/>
                </a:solidFill>
              </a:endParaRPr>
            </a:p>
          </p:txBody>
        </p:sp>
        <p:sp>
          <p:nvSpPr>
            <p:cNvPr id="280" name="Shape 236"/>
            <p:cNvSpPr/>
            <p:nvPr/>
          </p:nvSpPr>
          <p:spPr>
            <a:xfrm>
              <a:off x="1149356" y="26212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37"/>
            <p:cNvSpPr/>
            <p:nvPr/>
          </p:nvSpPr>
          <p:spPr>
            <a:xfrm>
              <a:off x="1149356" y="28510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38"/>
            <p:cNvSpPr/>
            <p:nvPr/>
          </p:nvSpPr>
          <p:spPr>
            <a:xfrm>
              <a:off x="3714731" y="17546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39"/>
            <p:cNvSpPr/>
            <p:nvPr/>
          </p:nvSpPr>
          <p:spPr>
            <a:xfrm>
              <a:off x="3714731" y="152321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Sub firing</a:t>
              </a:r>
            </a:p>
          </p:txBody>
        </p:sp>
        <p:sp>
          <p:nvSpPr>
            <p:cNvPr id="284" name="Shape 240"/>
            <p:cNvSpPr/>
            <p:nvPr/>
          </p:nvSpPr>
          <p:spPr>
            <a:xfrm>
              <a:off x="3714731" y="1984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41"/>
            <p:cNvSpPr/>
            <p:nvPr/>
          </p:nvSpPr>
          <p:spPr>
            <a:xfrm>
              <a:off x="3714731" y="22223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42"/>
            <p:cNvSpPr/>
            <p:nvPr/>
          </p:nvSpPr>
          <p:spPr>
            <a:xfrm>
              <a:off x="3714731" y="24473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43"/>
            <p:cNvSpPr/>
            <p:nvPr/>
          </p:nvSpPr>
          <p:spPr>
            <a:xfrm>
              <a:off x="3714731" y="26771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44"/>
            <p:cNvSpPr/>
            <p:nvPr/>
          </p:nvSpPr>
          <p:spPr>
            <a:xfrm>
              <a:off x="3714731" y="29069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45"/>
            <p:cNvSpPr/>
            <p:nvPr/>
          </p:nvSpPr>
          <p:spPr>
            <a:xfrm>
              <a:off x="5933131" y="19937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46"/>
            <p:cNvSpPr/>
            <p:nvPr/>
          </p:nvSpPr>
          <p:spPr>
            <a:xfrm>
              <a:off x="5933131" y="1528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47"/>
            <p:cNvSpPr/>
            <p:nvPr/>
          </p:nvSpPr>
          <p:spPr>
            <a:xfrm>
              <a:off x="5933131" y="176231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48"/>
            <p:cNvSpPr/>
            <p:nvPr/>
          </p:nvSpPr>
          <p:spPr>
            <a:xfrm>
              <a:off x="5933131" y="22235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49"/>
            <p:cNvSpPr/>
            <p:nvPr/>
          </p:nvSpPr>
          <p:spPr>
            <a:xfrm>
              <a:off x="5933131" y="2461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50"/>
            <p:cNvSpPr/>
            <p:nvPr/>
          </p:nvSpPr>
          <p:spPr>
            <a:xfrm>
              <a:off x="5933131" y="2686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51"/>
            <p:cNvSpPr/>
            <p:nvPr/>
          </p:nvSpPr>
          <p:spPr>
            <a:xfrm>
              <a:off x="5933131" y="29162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296" name="Shape 252"/>
            <p:cNvCxnSpPr/>
            <p:nvPr/>
          </p:nvCxnSpPr>
          <p:spPr>
            <a:xfrm>
              <a:off x="2100775" y="2612783"/>
              <a:ext cx="1605281" cy="42830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97" name="Shape 253"/>
            <p:cNvCxnSpPr/>
            <p:nvPr/>
          </p:nvCxnSpPr>
          <p:spPr>
            <a:xfrm>
              <a:off x="2096906" y="2605688"/>
              <a:ext cx="1617825" cy="1863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98" name="Shape 254"/>
            <p:cNvCxnSpPr/>
            <p:nvPr/>
          </p:nvCxnSpPr>
          <p:spPr>
            <a:xfrm flipV="1">
              <a:off x="2103781" y="1638113"/>
              <a:ext cx="1610950" cy="9703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99" name="Shape 255"/>
            <p:cNvCxnSpPr/>
            <p:nvPr/>
          </p:nvCxnSpPr>
          <p:spPr>
            <a:xfrm flipV="1">
              <a:off x="2096906" y="1813638"/>
              <a:ext cx="1617812" cy="79257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0" name="Shape 256"/>
            <p:cNvCxnSpPr/>
            <p:nvPr/>
          </p:nvCxnSpPr>
          <p:spPr>
            <a:xfrm flipV="1">
              <a:off x="2103781" y="2099363"/>
              <a:ext cx="1610950" cy="5039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1" name="Shape 257"/>
            <p:cNvCxnSpPr/>
            <p:nvPr/>
          </p:nvCxnSpPr>
          <p:spPr>
            <a:xfrm flipV="1">
              <a:off x="2115356" y="2337267"/>
              <a:ext cx="1599375" cy="2684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2" name="Shape 258"/>
            <p:cNvCxnSpPr/>
            <p:nvPr/>
          </p:nvCxnSpPr>
          <p:spPr>
            <a:xfrm flipV="1">
              <a:off x="2103781" y="2580802"/>
              <a:ext cx="1606200" cy="2769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3" name="Shape 259"/>
            <p:cNvCxnSpPr/>
            <p:nvPr/>
          </p:nvCxnSpPr>
          <p:spPr>
            <a:xfrm flipV="1">
              <a:off x="4680931" y="1621063"/>
              <a:ext cx="1265175" cy="1520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4" name="Shape 260"/>
            <p:cNvCxnSpPr/>
            <p:nvPr/>
          </p:nvCxnSpPr>
          <p:spPr>
            <a:xfrm>
              <a:off x="4690356" y="1781933"/>
              <a:ext cx="1238675" cy="947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5" name="Shape 261"/>
            <p:cNvCxnSpPr/>
            <p:nvPr/>
          </p:nvCxnSpPr>
          <p:spPr>
            <a:xfrm>
              <a:off x="4680931" y="1781663"/>
              <a:ext cx="1252200" cy="124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6" name="Shape 262"/>
            <p:cNvCxnSpPr/>
            <p:nvPr/>
          </p:nvCxnSpPr>
          <p:spPr>
            <a:xfrm>
              <a:off x="4680181" y="1777443"/>
              <a:ext cx="1248950" cy="10228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7" name="Shape 263"/>
            <p:cNvCxnSpPr/>
            <p:nvPr/>
          </p:nvCxnSpPr>
          <p:spPr>
            <a:xfrm>
              <a:off x="4680181" y="1774163"/>
              <a:ext cx="1248950" cy="8065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8" name="Shape 264"/>
            <p:cNvCxnSpPr/>
            <p:nvPr/>
          </p:nvCxnSpPr>
          <p:spPr>
            <a:xfrm>
              <a:off x="4676181" y="1780583"/>
              <a:ext cx="1252850" cy="55810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9" name="Shape 265"/>
            <p:cNvCxnSpPr/>
            <p:nvPr/>
          </p:nvCxnSpPr>
          <p:spPr>
            <a:xfrm>
              <a:off x="4680181" y="1773576"/>
              <a:ext cx="1252950" cy="3350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0" name="Shape 266"/>
            <p:cNvSpPr txBox="1"/>
            <p:nvPr/>
          </p:nvSpPr>
          <p:spPr>
            <a:xfrm>
              <a:off x="8579287" y="1482713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endParaRPr lang="en" sz="1000" dirty="0"/>
            </a:p>
          </p:txBody>
        </p:sp>
        <p:sp>
          <p:nvSpPr>
            <p:cNvPr id="311" name="Shape 267"/>
            <p:cNvSpPr txBox="1"/>
            <p:nvPr/>
          </p:nvSpPr>
          <p:spPr>
            <a:xfrm>
              <a:off x="7032006" y="1706038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CPU 1</a:t>
              </a:r>
            </a:p>
          </p:txBody>
        </p:sp>
        <p:sp>
          <p:nvSpPr>
            <p:cNvPr id="312" name="Shape 268"/>
            <p:cNvSpPr txBox="1"/>
            <p:nvPr/>
          </p:nvSpPr>
          <p:spPr>
            <a:xfrm>
              <a:off x="7039956" y="1955800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2</a:t>
              </a:r>
            </a:p>
          </p:txBody>
        </p:sp>
        <p:sp>
          <p:nvSpPr>
            <p:cNvPr id="313" name="Shape 269"/>
            <p:cNvSpPr txBox="1"/>
            <p:nvPr/>
          </p:nvSpPr>
          <p:spPr>
            <a:xfrm>
              <a:off x="7039956" y="2197650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3</a:t>
              </a:r>
            </a:p>
          </p:txBody>
        </p:sp>
        <p:sp>
          <p:nvSpPr>
            <p:cNvPr id="314" name="Shape 270"/>
            <p:cNvSpPr txBox="1"/>
            <p:nvPr/>
          </p:nvSpPr>
          <p:spPr>
            <a:xfrm>
              <a:off x="7032006" y="2452800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4</a:t>
              </a:r>
            </a:p>
          </p:txBody>
        </p:sp>
        <p:sp>
          <p:nvSpPr>
            <p:cNvPr id="315" name="Shape 271"/>
            <p:cNvSpPr txBox="1"/>
            <p:nvPr/>
          </p:nvSpPr>
          <p:spPr>
            <a:xfrm>
              <a:off x="7025531" y="2904313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6 </a:t>
              </a:r>
            </a:p>
          </p:txBody>
        </p:sp>
        <p:sp>
          <p:nvSpPr>
            <p:cNvPr id="316" name="Shape 272"/>
            <p:cNvSpPr txBox="1"/>
            <p:nvPr/>
          </p:nvSpPr>
          <p:spPr>
            <a:xfrm>
              <a:off x="7032756" y="2689275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5</a:t>
              </a:r>
            </a:p>
          </p:txBody>
        </p:sp>
        <p:sp>
          <p:nvSpPr>
            <p:cNvPr id="317" name="Shape 273"/>
            <p:cNvSpPr txBox="1"/>
            <p:nvPr/>
          </p:nvSpPr>
          <p:spPr>
            <a:xfrm>
              <a:off x="2622156" y="3897013"/>
              <a:ext cx="41379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274"/>
            <p:cNvSpPr txBox="1"/>
            <p:nvPr/>
          </p:nvSpPr>
          <p:spPr>
            <a:xfrm>
              <a:off x="1083381" y="2564463"/>
              <a:ext cx="984425" cy="19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800" dirty="0"/>
                <a:t> </a:t>
              </a:r>
              <a:r>
                <a:rPr lang="en-US" sz="800" dirty="0" smtClean="0"/>
                <a:t>    </a:t>
              </a:r>
              <a:r>
                <a:rPr lang="en" sz="800" dirty="0" smtClean="0"/>
                <a:t>Supra-firing</a:t>
              </a:r>
              <a:endParaRPr lang="en" sz="800" dirty="0"/>
            </a:p>
          </p:txBody>
        </p:sp>
        <p:sp>
          <p:nvSpPr>
            <p:cNvPr id="319" name="Shape 275"/>
            <p:cNvSpPr txBox="1"/>
            <p:nvPr/>
          </p:nvSpPr>
          <p:spPr>
            <a:xfrm>
              <a:off x="3714718" y="1715388"/>
              <a:ext cx="9051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Supra-firing</a:t>
              </a:r>
            </a:p>
          </p:txBody>
        </p:sp>
        <p:sp>
          <p:nvSpPr>
            <p:cNvPr id="320" name="Shape 276"/>
            <p:cNvSpPr txBox="1"/>
            <p:nvPr/>
          </p:nvSpPr>
          <p:spPr>
            <a:xfrm>
              <a:off x="6000481" y="2674011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 smtClean="0"/>
                <a:t>1 spike</a:t>
              </a:r>
              <a:endParaRPr lang="en" sz="1000" dirty="0"/>
            </a:p>
          </p:txBody>
        </p:sp>
        <p:sp>
          <p:nvSpPr>
            <p:cNvPr id="321" name="Shape 277"/>
            <p:cNvSpPr txBox="1"/>
            <p:nvPr/>
          </p:nvSpPr>
          <p:spPr>
            <a:xfrm>
              <a:off x="6000481" y="2440582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 smtClean="0"/>
                <a:t>1 spike</a:t>
              </a:r>
              <a:endParaRPr lang="en" sz="1000" dirty="0"/>
            </a:p>
          </p:txBody>
        </p:sp>
        <p:sp>
          <p:nvSpPr>
            <p:cNvPr id="322" name="Shape 278"/>
            <p:cNvSpPr txBox="1"/>
            <p:nvPr/>
          </p:nvSpPr>
          <p:spPr>
            <a:xfrm>
              <a:off x="1290381" y="1404263"/>
              <a:ext cx="601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50pA</a:t>
              </a:r>
              <a:endParaRPr lang="en" sz="800" dirty="0"/>
            </a:p>
          </p:txBody>
        </p:sp>
        <p:sp>
          <p:nvSpPr>
            <p:cNvPr id="323" name="Shape 279"/>
            <p:cNvSpPr txBox="1"/>
            <p:nvPr/>
          </p:nvSpPr>
          <p:spPr>
            <a:xfrm>
              <a:off x="1222106" y="1607550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66.66pA</a:t>
              </a:r>
              <a:endParaRPr lang="en" sz="800" dirty="0"/>
            </a:p>
          </p:txBody>
        </p:sp>
        <p:sp>
          <p:nvSpPr>
            <p:cNvPr id="324" name="Shape 280"/>
            <p:cNvSpPr txBox="1"/>
            <p:nvPr/>
          </p:nvSpPr>
          <p:spPr>
            <a:xfrm>
              <a:off x="1222106" y="1856975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83.33pA</a:t>
              </a:r>
              <a:endParaRPr lang="en" sz="800" dirty="0"/>
            </a:p>
          </p:txBody>
        </p:sp>
        <p:sp>
          <p:nvSpPr>
            <p:cNvPr id="325" name="Shape 281"/>
            <p:cNvSpPr txBox="1"/>
            <p:nvPr/>
          </p:nvSpPr>
          <p:spPr>
            <a:xfrm>
              <a:off x="1167206" y="2802288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166.66pA</a:t>
              </a:r>
              <a:endParaRPr lang="en" sz="800" dirty="0"/>
            </a:p>
          </p:txBody>
        </p:sp>
        <p:sp>
          <p:nvSpPr>
            <p:cNvPr id="326" name="Shape 282"/>
            <p:cNvSpPr txBox="1"/>
            <p:nvPr/>
          </p:nvSpPr>
          <p:spPr>
            <a:xfrm>
              <a:off x="3734856" y="2867713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283"/>
            <p:cNvSpPr txBox="1"/>
            <p:nvPr/>
          </p:nvSpPr>
          <p:spPr>
            <a:xfrm>
              <a:off x="339106" y="2106375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328" name="Shape 284"/>
            <p:cNvSpPr txBox="1"/>
            <p:nvPr/>
          </p:nvSpPr>
          <p:spPr>
            <a:xfrm>
              <a:off x="4549706" y="2882533"/>
              <a:ext cx="845700" cy="116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150pA</a:t>
              </a:r>
            </a:p>
            <a:p>
              <a:pPr lvl="0" rtl="0">
                <a:spcBef>
                  <a:spcPts val="0"/>
                </a:spcBef>
                <a:buNone/>
              </a:pPr>
              <a:endParaRPr sz="1000"/>
            </a:p>
          </p:txBody>
        </p:sp>
        <p:sp>
          <p:nvSpPr>
            <p:cNvPr id="329" name="Shape 285"/>
            <p:cNvSpPr txBox="1"/>
            <p:nvPr/>
          </p:nvSpPr>
          <p:spPr>
            <a:xfrm>
              <a:off x="339106" y="2335413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330" name="Shape 286"/>
            <p:cNvSpPr txBox="1"/>
            <p:nvPr/>
          </p:nvSpPr>
          <p:spPr>
            <a:xfrm>
              <a:off x="4549706" y="1475688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133.33pA</a:t>
              </a:r>
            </a:p>
            <a:p>
              <a:pPr lvl="0" rtl="0">
                <a:spcBef>
                  <a:spcPts val="0"/>
                </a:spcBef>
                <a:buNone/>
              </a:pPr>
              <a:endParaRPr sz="1000" dirty="0"/>
            </a:p>
          </p:txBody>
        </p:sp>
        <p:sp>
          <p:nvSpPr>
            <p:cNvPr id="331" name="Shape 287"/>
            <p:cNvSpPr txBox="1"/>
            <p:nvPr/>
          </p:nvSpPr>
          <p:spPr>
            <a:xfrm>
              <a:off x="347056" y="1856975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332" name="Shape 288"/>
            <p:cNvSpPr txBox="1"/>
            <p:nvPr/>
          </p:nvSpPr>
          <p:spPr>
            <a:xfrm>
              <a:off x="347056" y="1616913"/>
              <a:ext cx="9555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333" name="Shape 289"/>
            <p:cNvSpPr txBox="1"/>
            <p:nvPr/>
          </p:nvSpPr>
          <p:spPr>
            <a:xfrm>
              <a:off x="346306" y="1435575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334" name="Shape 290"/>
            <p:cNvSpPr txBox="1"/>
            <p:nvPr/>
          </p:nvSpPr>
          <p:spPr>
            <a:xfrm>
              <a:off x="2997544" y="1412307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0 spikes</a:t>
              </a:r>
            </a:p>
          </p:txBody>
        </p:sp>
        <p:sp>
          <p:nvSpPr>
            <p:cNvPr id="335" name="Shape 291"/>
            <p:cNvSpPr txBox="1"/>
            <p:nvPr/>
          </p:nvSpPr>
          <p:spPr>
            <a:xfrm>
              <a:off x="5210437" y="2913181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2 </a:t>
              </a:r>
              <a:r>
                <a:rPr lang="en" sz="1000" dirty="0" smtClean="0"/>
                <a:t>spikes</a:t>
              </a:r>
              <a:endParaRPr lang="en" sz="1000" dirty="0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029806" y="2998933"/>
              <a:ext cx="6527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000" dirty="0" smtClean="0"/>
                <a:t>4</a:t>
              </a:r>
              <a:r>
                <a:rPr lang="en" sz="1000" dirty="0" smtClean="0"/>
                <a:t> </a:t>
              </a:r>
              <a:r>
                <a:rPr lang="en" sz="1000" dirty="0"/>
                <a:t>spikes</a:t>
              </a:r>
              <a:endParaRPr lang="en" sz="1000" dirty="0"/>
            </a:p>
          </p:txBody>
        </p:sp>
        <p:sp>
          <p:nvSpPr>
            <p:cNvPr id="337" name="Shape 246"/>
            <p:cNvSpPr/>
            <p:nvPr/>
          </p:nvSpPr>
          <p:spPr>
            <a:xfrm>
              <a:off x="7666237" y="1534944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sz="1000" dirty="0" smtClean="0"/>
                <a:t>144.44pA</a:t>
              </a:r>
              <a:endParaRPr sz="1000" dirty="0"/>
            </a:p>
          </p:txBody>
        </p:sp>
        <p:cxnSp>
          <p:nvCxnSpPr>
            <p:cNvPr id="338" name="Shape 261"/>
            <p:cNvCxnSpPr/>
            <p:nvPr/>
          </p:nvCxnSpPr>
          <p:spPr>
            <a:xfrm flipV="1">
              <a:off x="6838231" y="1649844"/>
              <a:ext cx="828006" cy="9265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9" name="Shape 261"/>
            <p:cNvCxnSpPr/>
            <p:nvPr/>
          </p:nvCxnSpPr>
          <p:spPr>
            <a:xfrm flipV="1">
              <a:off x="6838231" y="1649844"/>
              <a:ext cx="828006" cy="11515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40" name="Shape 266"/>
            <p:cNvSpPr txBox="1"/>
            <p:nvPr/>
          </p:nvSpPr>
          <p:spPr>
            <a:xfrm>
              <a:off x="7024056" y="1470533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r>
                <a:rPr lang="en" sz="1000"/>
                <a:t>CPU 0</a:t>
              </a:r>
              <a:endParaRPr lang="en" sz="1000" dirty="0"/>
            </a:p>
          </p:txBody>
        </p:sp>
        <p:sp>
          <p:nvSpPr>
            <p:cNvPr id="341" name="Shape 246"/>
            <p:cNvSpPr/>
            <p:nvPr/>
          </p:nvSpPr>
          <p:spPr>
            <a:xfrm>
              <a:off x="7024056" y="1491001"/>
              <a:ext cx="1759300" cy="322412"/>
            </a:xfrm>
            <a:prstGeom prst="rect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00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22493555" y="24647623"/>
            <a:ext cx="10090908" cy="4028246"/>
            <a:chOff x="339106" y="1236138"/>
            <a:chExt cx="9195681" cy="3229800"/>
          </a:xfrm>
        </p:grpSpPr>
        <p:sp>
          <p:nvSpPr>
            <p:cNvPr id="343" name="Shape 228"/>
            <p:cNvSpPr txBox="1"/>
            <p:nvPr/>
          </p:nvSpPr>
          <p:spPr>
            <a:xfrm>
              <a:off x="339106" y="1465938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12 spikes</a:t>
              </a:r>
            </a:p>
          </p:txBody>
        </p:sp>
        <p:sp>
          <p:nvSpPr>
            <p:cNvPr id="344" name="Shape 229"/>
            <p:cNvSpPr txBox="1"/>
            <p:nvPr/>
          </p:nvSpPr>
          <p:spPr>
            <a:xfrm>
              <a:off x="339106" y="1236138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solidFill>
                    <a:schemeClr val="dk1"/>
                  </a:solidFill>
                </a:rPr>
                <a:t>4 spikes</a:t>
              </a:r>
            </a:p>
          </p:txBody>
        </p:sp>
        <p:sp>
          <p:nvSpPr>
            <p:cNvPr id="345" name="Shape 231"/>
            <p:cNvSpPr/>
            <p:nvPr/>
          </p:nvSpPr>
          <p:spPr>
            <a:xfrm>
              <a:off x="1149356" y="16987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232"/>
            <p:cNvSpPr/>
            <p:nvPr/>
          </p:nvSpPr>
          <p:spPr>
            <a:xfrm>
              <a:off x="1149356" y="146728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233"/>
            <p:cNvSpPr/>
            <p:nvPr/>
          </p:nvSpPr>
          <p:spPr>
            <a:xfrm>
              <a:off x="1149356" y="1908764"/>
              <a:ext cx="905100" cy="25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234"/>
            <p:cNvSpPr/>
            <p:nvPr/>
          </p:nvSpPr>
          <p:spPr>
            <a:xfrm>
              <a:off x="1149356" y="21664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  </a:t>
              </a:r>
              <a:r>
                <a:rPr lang="en" sz="800" dirty="0" smtClean="0"/>
                <a:t>116.66pA</a:t>
              </a:r>
              <a:endParaRPr lang="en" sz="800" dirty="0"/>
            </a:p>
          </p:txBody>
        </p:sp>
        <p:sp>
          <p:nvSpPr>
            <p:cNvPr id="349" name="Shape 235"/>
            <p:cNvSpPr/>
            <p:nvPr/>
          </p:nvSpPr>
          <p:spPr>
            <a:xfrm>
              <a:off x="1149356" y="23914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-US" sz="800" dirty="0" smtClean="0">
                  <a:solidFill>
                    <a:schemeClr val="dk1"/>
                  </a:solidFill>
                </a:rPr>
                <a:t>    </a:t>
              </a:r>
              <a:r>
                <a:rPr lang="en" sz="800" dirty="0" smtClean="0">
                  <a:solidFill>
                    <a:schemeClr val="dk1"/>
                  </a:solidFill>
                </a:rPr>
                <a:t>Sub-firing</a:t>
              </a:r>
              <a:endParaRPr lang="en" sz="800" dirty="0">
                <a:solidFill>
                  <a:schemeClr val="dk1"/>
                </a:solidFill>
              </a:endParaRPr>
            </a:p>
          </p:txBody>
        </p:sp>
        <p:sp>
          <p:nvSpPr>
            <p:cNvPr id="350" name="Shape 236"/>
            <p:cNvSpPr/>
            <p:nvPr/>
          </p:nvSpPr>
          <p:spPr>
            <a:xfrm>
              <a:off x="1149356" y="26212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237"/>
            <p:cNvSpPr/>
            <p:nvPr/>
          </p:nvSpPr>
          <p:spPr>
            <a:xfrm>
              <a:off x="1149356" y="2851038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238"/>
            <p:cNvSpPr/>
            <p:nvPr/>
          </p:nvSpPr>
          <p:spPr>
            <a:xfrm>
              <a:off x="3714731" y="17546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239"/>
            <p:cNvSpPr/>
            <p:nvPr/>
          </p:nvSpPr>
          <p:spPr>
            <a:xfrm>
              <a:off x="3714731" y="152321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Sub firing</a:t>
              </a:r>
            </a:p>
          </p:txBody>
        </p:sp>
        <p:sp>
          <p:nvSpPr>
            <p:cNvPr id="354" name="Shape 240"/>
            <p:cNvSpPr/>
            <p:nvPr/>
          </p:nvSpPr>
          <p:spPr>
            <a:xfrm>
              <a:off x="3714731" y="1984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241"/>
            <p:cNvSpPr/>
            <p:nvPr/>
          </p:nvSpPr>
          <p:spPr>
            <a:xfrm>
              <a:off x="3714731" y="22223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242"/>
            <p:cNvSpPr/>
            <p:nvPr/>
          </p:nvSpPr>
          <p:spPr>
            <a:xfrm>
              <a:off x="3714731" y="24473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243"/>
            <p:cNvSpPr/>
            <p:nvPr/>
          </p:nvSpPr>
          <p:spPr>
            <a:xfrm>
              <a:off x="3714731" y="26771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244"/>
            <p:cNvSpPr/>
            <p:nvPr/>
          </p:nvSpPr>
          <p:spPr>
            <a:xfrm>
              <a:off x="3714731" y="29069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245"/>
            <p:cNvSpPr/>
            <p:nvPr/>
          </p:nvSpPr>
          <p:spPr>
            <a:xfrm>
              <a:off x="5933131" y="19937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246"/>
            <p:cNvSpPr/>
            <p:nvPr/>
          </p:nvSpPr>
          <p:spPr>
            <a:xfrm>
              <a:off x="5933131" y="1528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247"/>
            <p:cNvSpPr/>
            <p:nvPr/>
          </p:nvSpPr>
          <p:spPr>
            <a:xfrm>
              <a:off x="5933131" y="176231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248"/>
            <p:cNvSpPr/>
            <p:nvPr/>
          </p:nvSpPr>
          <p:spPr>
            <a:xfrm>
              <a:off x="5933131" y="22235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249"/>
            <p:cNvSpPr/>
            <p:nvPr/>
          </p:nvSpPr>
          <p:spPr>
            <a:xfrm>
              <a:off x="5933131" y="2461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250"/>
            <p:cNvSpPr/>
            <p:nvPr/>
          </p:nvSpPr>
          <p:spPr>
            <a:xfrm>
              <a:off x="5933131" y="26864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251"/>
            <p:cNvSpPr/>
            <p:nvPr/>
          </p:nvSpPr>
          <p:spPr>
            <a:xfrm>
              <a:off x="5933131" y="2916263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66" name="Shape 252"/>
            <p:cNvCxnSpPr/>
            <p:nvPr/>
          </p:nvCxnSpPr>
          <p:spPr>
            <a:xfrm>
              <a:off x="2100775" y="2612783"/>
              <a:ext cx="1605281" cy="42830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7" name="Shape 253"/>
            <p:cNvCxnSpPr/>
            <p:nvPr/>
          </p:nvCxnSpPr>
          <p:spPr>
            <a:xfrm>
              <a:off x="2096906" y="2605688"/>
              <a:ext cx="1617825" cy="1863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8" name="Shape 254"/>
            <p:cNvCxnSpPr/>
            <p:nvPr/>
          </p:nvCxnSpPr>
          <p:spPr>
            <a:xfrm flipV="1">
              <a:off x="2103781" y="1638113"/>
              <a:ext cx="1610950" cy="9703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9" name="Shape 255"/>
            <p:cNvCxnSpPr/>
            <p:nvPr/>
          </p:nvCxnSpPr>
          <p:spPr>
            <a:xfrm flipV="1">
              <a:off x="2096906" y="1813638"/>
              <a:ext cx="1617812" cy="79257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0" name="Shape 256"/>
            <p:cNvCxnSpPr/>
            <p:nvPr/>
          </p:nvCxnSpPr>
          <p:spPr>
            <a:xfrm flipV="1">
              <a:off x="2103781" y="2099363"/>
              <a:ext cx="1610950" cy="5039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1" name="Shape 257"/>
            <p:cNvCxnSpPr/>
            <p:nvPr/>
          </p:nvCxnSpPr>
          <p:spPr>
            <a:xfrm flipV="1">
              <a:off x="2115356" y="2337267"/>
              <a:ext cx="1599375" cy="2684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2" name="Shape 258"/>
            <p:cNvCxnSpPr/>
            <p:nvPr/>
          </p:nvCxnSpPr>
          <p:spPr>
            <a:xfrm flipV="1">
              <a:off x="2103781" y="2580802"/>
              <a:ext cx="1606200" cy="2769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3" name="Shape 259"/>
            <p:cNvCxnSpPr/>
            <p:nvPr/>
          </p:nvCxnSpPr>
          <p:spPr>
            <a:xfrm flipV="1">
              <a:off x="4680931" y="1621063"/>
              <a:ext cx="1265175" cy="1520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4" name="Shape 260"/>
            <p:cNvCxnSpPr/>
            <p:nvPr/>
          </p:nvCxnSpPr>
          <p:spPr>
            <a:xfrm>
              <a:off x="4690356" y="1781933"/>
              <a:ext cx="1238675" cy="947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5" name="Shape 261"/>
            <p:cNvCxnSpPr/>
            <p:nvPr/>
          </p:nvCxnSpPr>
          <p:spPr>
            <a:xfrm>
              <a:off x="4680931" y="1781663"/>
              <a:ext cx="1252200" cy="124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6" name="Shape 262"/>
            <p:cNvCxnSpPr/>
            <p:nvPr/>
          </p:nvCxnSpPr>
          <p:spPr>
            <a:xfrm>
              <a:off x="4680181" y="1777443"/>
              <a:ext cx="1248950" cy="102282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7" name="Shape 263"/>
            <p:cNvCxnSpPr/>
            <p:nvPr/>
          </p:nvCxnSpPr>
          <p:spPr>
            <a:xfrm>
              <a:off x="4680181" y="1774163"/>
              <a:ext cx="1248950" cy="8065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8" name="Shape 264"/>
            <p:cNvCxnSpPr/>
            <p:nvPr/>
          </p:nvCxnSpPr>
          <p:spPr>
            <a:xfrm>
              <a:off x="4676181" y="1780583"/>
              <a:ext cx="1252850" cy="55810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9" name="Shape 265"/>
            <p:cNvCxnSpPr/>
            <p:nvPr/>
          </p:nvCxnSpPr>
          <p:spPr>
            <a:xfrm>
              <a:off x="4680181" y="1773576"/>
              <a:ext cx="1252950" cy="3350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0" name="Shape 266"/>
            <p:cNvSpPr txBox="1"/>
            <p:nvPr/>
          </p:nvSpPr>
          <p:spPr>
            <a:xfrm>
              <a:off x="8579287" y="1482713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/>
              <a:endParaRPr lang="en" sz="1000" dirty="0"/>
            </a:p>
          </p:txBody>
        </p:sp>
        <p:sp>
          <p:nvSpPr>
            <p:cNvPr id="381" name="Shape 267"/>
            <p:cNvSpPr txBox="1"/>
            <p:nvPr/>
          </p:nvSpPr>
          <p:spPr>
            <a:xfrm>
              <a:off x="7032006" y="1706038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CPU 1</a:t>
              </a:r>
            </a:p>
          </p:txBody>
        </p:sp>
        <p:sp>
          <p:nvSpPr>
            <p:cNvPr id="382" name="Shape 268"/>
            <p:cNvSpPr txBox="1"/>
            <p:nvPr/>
          </p:nvSpPr>
          <p:spPr>
            <a:xfrm>
              <a:off x="7039956" y="1955800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2</a:t>
              </a:r>
            </a:p>
          </p:txBody>
        </p:sp>
        <p:sp>
          <p:nvSpPr>
            <p:cNvPr id="383" name="Shape 269"/>
            <p:cNvSpPr txBox="1"/>
            <p:nvPr/>
          </p:nvSpPr>
          <p:spPr>
            <a:xfrm>
              <a:off x="7039956" y="2197650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3</a:t>
              </a:r>
            </a:p>
          </p:txBody>
        </p:sp>
        <p:sp>
          <p:nvSpPr>
            <p:cNvPr id="384" name="Shape 270"/>
            <p:cNvSpPr txBox="1"/>
            <p:nvPr/>
          </p:nvSpPr>
          <p:spPr>
            <a:xfrm>
              <a:off x="7032006" y="2452800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4</a:t>
              </a:r>
            </a:p>
          </p:txBody>
        </p:sp>
        <p:sp>
          <p:nvSpPr>
            <p:cNvPr id="385" name="Shape 271"/>
            <p:cNvSpPr txBox="1"/>
            <p:nvPr/>
          </p:nvSpPr>
          <p:spPr>
            <a:xfrm>
              <a:off x="7025531" y="2904313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6 </a:t>
              </a:r>
            </a:p>
          </p:txBody>
        </p:sp>
        <p:sp>
          <p:nvSpPr>
            <p:cNvPr id="386" name="Shape 272"/>
            <p:cNvSpPr txBox="1"/>
            <p:nvPr/>
          </p:nvSpPr>
          <p:spPr>
            <a:xfrm>
              <a:off x="7032756" y="2689275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CPU 5</a:t>
              </a:r>
            </a:p>
          </p:txBody>
        </p:sp>
        <p:sp>
          <p:nvSpPr>
            <p:cNvPr id="387" name="Shape 273"/>
            <p:cNvSpPr txBox="1"/>
            <p:nvPr/>
          </p:nvSpPr>
          <p:spPr>
            <a:xfrm>
              <a:off x="2622156" y="3897013"/>
              <a:ext cx="41379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274"/>
            <p:cNvSpPr txBox="1"/>
            <p:nvPr/>
          </p:nvSpPr>
          <p:spPr>
            <a:xfrm>
              <a:off x="1083381" y="2564463"/>
              <a:ext cx="984425" cy="19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800" dirty="0"/>
                <a:t> </a:t>
              </a:r>
              <a:r>
                <a:rPr lang="en-US" sz="800" dirty="0" smtClean="0"/>
                <a:t>    </a:t>
              </a:r>
              <a:r>
                <a:rPr lang="en" sz="800" dirty="0" smtClean="0"/>
                <a:t>Supra-firing</a:t>
              </a:r>
              <a:endParaRPr lang="en" sz="800" dirty="0"/>
            </a:p>
          </p:txBody>
        </p:sp>
        <p:sp>
          <p:nvSpPr>
            <p:cNvPr id="389" name="Shape 275"/>
            <p:cNvSpPr txBox="1"/>
            <p:nvPr/>
          </p:nvSpPr>
          <p:spPr>
            <a:xfrm>
              <a:off x="3714718" y="1715388"/>
              <a:ext cx="9051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Supra-firing</a:t>
              </a:r>
            </a:p>
          </p:txBody>
        </p:sp>
        <p:sp>
          <p:nvSpPr>
            <p:cNvPr id="390" name="Shape 276"/>
            <p:cNvSpPr txBox="1"/>
            <p:nvPr/>
          </p:nvSpPr>
          <p:spPr>
            <a:xfrm>
              <a:off x="6000481" y="2674011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1000" dirty="0" smtClean="0"/>
                <a:t>1 spike</a:t>
              </a:r>
              <a:endParaRPr lang="en" sz="1000" dirty="0"/>
            </a:p>
          </p:txBody>
        </p:sp>
        <p:sp>
          <p:nvSpPr>
            <p:cNvPr id="391" name="Shape 277"/>
            <p:cNvSpPr txBox="1"/>
            <p:nvPr/>
          </p:nvSpPr>
          <p:spPr>
            <a:xfrm>
              <a:off x="6000481" y="2440582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1000" dirty="0" smtClean="0"/>
                <a:t>1 spike</a:t>
              </a:r>
              <a:endParaRPr lang="en" sz="1000" dirty="0"/>
            </a:p>
          </p:txBody>
        </p:sp>
        <p:sp>
          <p:nvSpPr>
            <p:cNvPr id="392" name="Shape 278"/>
            <p:cNvSpPr txBox="1"/>
            <p:nvPr/>
          </p:nvSpPr>
          <p:spPr>
            <a:xfrm>
              <a:off x="1290381" y="1404263"/>
              <a:ext cx="601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50pA</a:t>
              </a:r>
              <a:endParaRPr lang="en" sz="800" dirty="0"/>
            </a:p>
          </p:txBody>
        </p:sp>
        <p:sp>
          <p:nvSpPr>
            <p:cNvPr id="393" name="Shape 279"/>
            <p:cNvSpPr txBox="1"/>
            <p:nvPr/>
          </p:nvSpPr>
          <p:spPr>
            <a:xfrm>
              <a:off x="1222106" y="1607550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66.66pA</a:t>
              </a:r>
              <a:endParaRPr lang="en" sz="800" dirty="0"/>
            </a:p>
          </p:txBody>
        </p:sp>
        <p:sp>
          <p:nvSpPr>
            <p:cNvPr id="394" name="Shape 280"/>
            <p:cNvSpPr txBox="1"/>
            <p:nvPr/>
          </p:nvSpPr>
          <p:spPr>
            <a:xfrm>
              <a:off x="1222106" y="1856975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83.33pA</a:t>
              </a:r>
              <a:endParaRPr lang="en" sz="800" dirty="0"/>
            </a:p>
          </p:txBody>
        </p:sp>
        <p:sp>
          <p:nvSpPr>
            <p:cNvPr id="395" name="Shape 281"/>
            <p:cNvSpPr txBox="1"/>
            <p:nvPr/>
          </p:nvSpPr>
          <p:spPr>
            <a:xfrm>
              <a:off x="1167206" y="2802288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-US" sz="800" dirty="0" smtClean="0"/>
                <a:t>   </a:t>
              </a:r>
              <a:r>
                <a:rPr lang="en" sz="800" dirty="0" smtClean="0"/>
                <a:t>166.66pA</a:t>
              </a:r>
              <a:endParaRPr lang="en" sz="800" dirty="0"/>
            </a:p>
          </p:txBody>
        </p:sp>
        <p:sp>
          <p:nvSpPr>
            <p:cNvPr id="396" name="Shape 282"/>
            <p:cNvSpPr txBox="1"/>
            <p:nvPr/>
          </p:nvSpPr>
          <p:spPr>
            <a:xfrm>
              <a:off x="3734856" y="2867713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283"/>
            <p:cNvSpPr txBox="1"/>
            <p:nvPr/>
          </p:nvSpPr>
          <p:spPr>
            <a:xfrm>
              <a:off x="339106" y="2106375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398" name="Shape 284"/>
            <p:cNvSpPr txBox="1"/>
            <p:nvPr/>
          </p:nvSpPr>
          <p:spPr>
            <a:xfrm>
              <a:off x="4549706" y="2882533"/>
              <a:ext cx="845700" cy="116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150pA</a:t>
              </a:r>
            </a:p>
            <a:p>
              <a:pPr lvl="0" rtl="0">
                <a:spcBef>
                  <a:spcPts val="0"/>
                </a:spcBef>
                <a:buNone/>
              </a:pPr>
              <a:endParaRPr sz="1000"/>
            </a:p>
          </p:txBody>
        </p:sp>
        <p:sp>
          <p:nvSpPr>
            <p:cNvPr id="399" name="Shape 285"/>
            <p:cNvSpPr txBox="1"/>
            <p:nvPr/>
          </p:nvSpPr>
          <p:spPr>
            <a:xfrm>
              <a:off x="339106" y="2335413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400" name="Shape 286"/>
            <p:cNvSpPr txBox="1"/>
            <p:nvPr/>
          </p:nvSpPr>
          <p:spPr>
            <a:xfrm>
              <a:off x="4549706" y="1475688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133.33pA</a:t>
              </a:r>
            </a:p>
            <a:p>
              <a:pPr lvl="0" rtl="0">
                <a:spcBef>
                  <a:spcPts val="0"/>
                </a:spcBef>
                <a:buNone/>
              </a:pPr>
              <a:endParaRPr sz="1000" dirty="0"/>
            </a:p>
          </p:txBody>
        </p:sp>
        <p:sp>
          <p:nvSpPr>
            <p:cNvPr id="401" name="Shape 287"/>
            <p:cNvSpPr txBox="1"/>
            <p:nvPr/>
          </p:nvSpPr>
          <p:spPr>
            <a:xfrm>
              <a:off x="347056" y="1856975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402" name="Shape 288"/>
            <p:cNvSpPr txBox="1"/>
            <p:nvPr/>
          </p:nvSpPr>
          <p:spPr>
            <a:xfrm>
              <a:off x="347056" y="1616913"/>
              <a:ext cx="9555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403" name="Shape 289"/>
            <p:cNvSpPr txBox="1"/>
            <p:nvPr/>
          </p:nvSpPr>
          <p:spPr>
            <a:xfrm>
              <a:off x="346306" y="1435575"/>
              <a:ext cx="9555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0 spikes</a:t>
              </a:r>
            </a:p>
          </p:txBody>
        </p:sp>
        <p:sp>
          <p:nvSpPr>
            <p:cNvPr id="404" name="Shape 290"/>
            <p:cNvSpPr txBox="1"/>
            <p:nvPr/>
          </p:nvSpPr>
          <p:spPr>
            <a:xfrm>
              <a:off x="2997544" y="1412307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0 spikes</a:t>
              </a:r>
            </a:p>
          </p:txBody>
        </p:sp>
        <p:sp>
          <p:nvSpPr>
            <p:cNvPr id="405" name="Shape 291"/>
            <p:cNvSpPr txBox="1"/>
            <p:nvPr/>
          </p:nvSpPr>
          <p:spPr>
            <a:xfrm>
              <a:off x="5210437" y="2913181"/>
              <a:ext cx="845700" cy="15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2 </a:t>
              </a:r>
              <a:r>
                <a:rPr lang="en" sz="1000" dirty="0" smtClean="0"/>
                <a:t>spikes</a:t>
              </a:r>
              <a:endParaRPr lang="en" sz="1000" dirty="0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3029806" y="2998933"/>
              <a:ext cx="6527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/>
              <a:r>
                <a:rPr lang="en-US" sz="1000" dirty="0" smtClean="0"/>
                <a:t>4</a:t>
              </a:r>
              <a:r>
                <a:rPr lang="en" sz="1000" dirty="0" smtClean="0"/>
                <a:t> </a:t>
              </a:r>
              <a:r>
                <a:rPr lang="en" sz="1000" dirty="0"/>
                <a:t>spikes</a:t>
              </a:r>
            </a:p>
          </p:txBody>
        </p:sp>
        <p:sp>
          <p:nvSpPr>
            <p:cNvPr id="407" name="Shape 246"/>
            <p:cNvSpPr/>
            <p:nvPr/>
          </p:nvSpPr>
          <p:spPr>
            <a:xfrm>
              <a:off x="7666237" y="1534944"/>
              <a:ext cx="905100" cy="229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r>
                <a:rPr lang="en-US" sz="1000" dirty="0" smtClean="0"/>
                <a:t>144.44pA</a:t>
              </a:r>
              <a:endParaRPr sz="1000" dirty="0"/>
            </a:p>
          </p:txBody>
        </p:sp>
        <p:cxnSp>
          <p:nvCxnSpPr>
            <p:cNvPr id="408" name="Shape 261"/>
            <p:cNvCxnSpPr/>
            <p:nvPr/>
          </p:nvCxnSpPr>
          <p:spPr>
            <a:xfrm flipV="1">
              <a:off x="6838231" y="1649844"/>
              <a:ext cx="828006" cy="9265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9" name="Shape 261"/>
            <p:cNvCxnSpPr/>
            <p:nvPr/>
          </p:nvCxnSpPr>
          <p:spPr>
            <a:xfrm flipV="1">
              <a:off x="6838231" y="1649844"/>
              <a:ext cx="828006" cy="11515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10" name="Shape 266"/>
            <p:cNvSpPr txBox="1"/>
            <p:nvPr/>
          </p:nvSpPr>
          <p:spPr>
            <a:xfrm>
              <a:off x="7024056" y="1470533"/>
              <a:ext cx="955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/>
              <a:r>
                <a:rPr lang="en" sz="1000"/>
                <a:t>CPU 0</a:t>
              </a:r>
              <a:endParaRPr lang="en" sz="1000" dirty="0"/>
            </a:p>
          </p:txBody>
        </p:sp>
        <p:sp>
          <p:nvSpPr>
            <p:cNvPr id="411" name="Shape 246"/>
            <p:cNvSpPr/>
            <p:nvPr/>
          </p:nvSpPr>
          <p:spPr>
            <a:xfrm>
              <a:off x="7024056" y="1491001"/>
              <a:ext cx="1759300" cy="322412"/>
            </a:xfrm>
            <a:prstGeom prst="rect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 sz="1000" dirty="0"/>
            </a:p>
          </p:txBody>
        </p:sp>
      </p:grpSp>
      <p:pic>
        <p:nvPicPr>
          <p:cNvPr id="413" name="Picture 4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085952" y="30906555"/>
            <a:ext cx="1451231" cy="1427044"/>
          </a:xfrm>
          <a:prstGeom prst="rect">
            <a:avLst/>
          </a:prstGeom>
        </p:spPr>
      </p:pic>
      <p:pic>
        <p:nvPicPr>
          <p:cNvPr id="414" name="Picture 4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301" y="10516250"/>
            <a:ext cx="9931968" cy="5321248"/>
          </a:xfrm>
          <a:prstGeom prst="rect">
            <a:avLst/>
          </a:prstGeom>
        </p:spPr>
      </p:pic>
      <p:sp>
        <p:nvSpPr>
          <p:cNvPr id="416" name="Shape 229"/>
          <p:cNvSpPr txBox="1"/>
          <p:nvPr/>
        </p:nvSpPr>
        <p:spPr>
          <a:xfrm>
            <a:off x="18692017" y="20349281"/>
            <a:ext cx="3630000" cy="3000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800" b="1" smtClean="0">
                <a:solidFill>
                  <a:srgbClr val="002060"/>
                </a:solidFill>
              </a:rPr>
              <a:t>*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23014583" y="27914663"/>
            <a:ext cx="82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Many different Technologies were used in this work The common factor underlying each Technology is that they result in greater Reproducibility via facilitating Modularity, </a:t>
            </a:r>
            <a:r>
              <a:rPr lang="en-US" sz="1800" dirty="0" err="1" smtClean="0"/>
              <a:t>Standization</a:t>
            </a:r>
            <a:r>
              <a:rPr lang="en-US" sz="1800" dirty="0" smtClean="0"/>
              <a:t>,  </a:t>
            </a:r>
            <a:r>
              <a:rPr lang="en-US" sz="1800" dirty="0"/>
              <a:t>Openness </a:t>
            </a:r>
            <a:r>
              <a:rPr lang="en-US" sz="1800" dirty="0" smtClean="0"/>
              <a:t> and Data Sharing</a:t>
            </a:r>
            <a:endParaRPr lang="en-US" sz="1800" dirty="0"/>
          </a:p>
        </p:txBody>
      </p:sp>
      <p:pic>
        <p:nvPicPr>
          <p:cNvPr id="419" name="Picture 4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834" y="37872770"/>
            <a:ext cx="4051266" cy="4051266"/>
          </a:xfrm>
          <a:prstGeom prst="rect">
            <a:avLst/>
          </a:prstGeom>
        </p:spPr>
      </p:pic>
      <p:sp>
        <p:nvSpPr>
          <p:cNvPr id="421" name="Text Placeholder 449"/>
          <p:cNvSpPr txBox="1">
            <a:spLocks/>
          </p:cNvSpPr>
          <p:nvPr/>
        </p:nvSpPr>
        <p:spPr>
          <a:xfrm>
            <a:off x="21551072" y="6895645"/>
            <a:ext cx="10048875" cy="754045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defPPr>
              <a:defRPr lang="en-US"/>
            </a:defPPr>
            <a:lvl1pPr marL="0" algn="ctr" defTabSz="2194560" rtl="0" eaLnBrk="1" latinLnBrk="0" hangingPunct="1">
              <a:defRPr sz="5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45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algn="l" defTabSz="2194560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SOFTWARE DESIGN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23" name="Picture 4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082" y="25598533"/>
            <a:ext cx="4717279" cy="4717279"/>
          </a:xfrm>
          <a:prstGeom prst="rect">
            <a:avLst/>
          </a:prstGeom>
        </p:spPr>
      </p:pic>
      <p:pic>
        <p:nvPicPr>
          <p:cNvPr id="424" name="Picture 4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99" y="25706107"/>
            <a:ext cx="4838256" cy="4838256"/>
          </a:xfrm>
          <a:prstGeom prst="rect">
            <a:avLst/>
          </a:prstGeom>
        </p:spPr>
      </p:pic>
      <p:pic>
        <p:nvPicPr>
          <p:cNvPr id="425" name="Picture 4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860" y="38003588"/>
            <a:ext cx="4021658" cy="4017703"/>
          </a:xfrm>
          <a:prstGeom prst="rect">
            <a:avLst/>
          </a:prstGeom>
        </p:spPr>
      </p:pic>
      <p:pic>
        <p:nvPicPr>
          <p:cNvPr id="426" name="Picture 4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799" y="31541645"/>
            <a:ext cx="9564802" cy="55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801</Words>
  <Application>Microsoft Macintosh PowerPoint</Application>
  <PresentationFormat>Custom</PresentationFormat>
  <Paragraphs>102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Crook</dc:creator>
  <cp:lastModifiedBy>Russell Jarvis (Student)</cp:lastModifiedBy>
  <cp:revision>42</cp:revision>
  <dcterms:created xsi:type="dcterms:W3CDTF">2017-07-31T05:44:46Z</dcterms:created>
  <dcterms:modified xsi:type="dcterms:W3CDTF">2017-08-10T11:16:42Z</dcterms:modified>
</cp:coreProperties>
</file>